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1" r:id="rId2"/>
    <p:sldId id="439" r:id="rId3"/>
    <p:sldId id="339" r:id="rId4"/>
    <p:sldId id="434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369" r:id="rId14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8021" autoAdjust="0"/>
  </p:normalViewPr>
  <p:slideViewPr>
    <p:cSldViewPr snapToGrid="0">
      <p:cViewPr varScale="1">
        <p:scale>
          <a:sx n="94" d="100"/>
          <a:sy n="9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3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2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‹№›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uqggc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uqggc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uqgg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uqgi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uqgi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" y="285750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3465511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6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«ОСОБЛИВОСТІ ЗАСТОСУВАННЯ СУЧАСНИХ МЕТОДІВ ВИКЛАДАННЯ ДЛЯ ДОСЯГНЕННЯ ПРОГРАМНИХ РЕЗУЛЬТАТІВ НАВЧАННЯ»</a:t>
            </a:r>
          </a:p>
          <a:p>
            <a:pPr algn="ctr">
              <a:lnSpc>
                <a:spcPct val="110000"/>
              </a:lnSpc>
            </a:pP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спікер: начальник навчально-методичного відділу                             Юлія ЗАБОЛОТНА</a:t>
            </a: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Питання від експертних груп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99178" y="440831"/>
            <a:ext cx="110514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FF0000"/>
                </a:solidFill>
              </a:rPr>
              <a:t>Зустріч з академічним персоналом</a:t>
            </a:r>
          </a:p>
          <a:p>
            <a:pPr algn="just"/>
            <a:r>
              <a:rPr lang="uk-UA" sz="2400" i="1" dirty="0"/>
              <a:t>1. Як викладачі обирають форми і методи викладання? Чи існує принцип академічної свободи?</a:t>
            </a:r>
          </a:p>
          <a:p>
            <a:pPr algn="just"/>
            <a:r>
              <a:rPr lang="uk-UA" sz="2400" i="1" dirty="0"/>
              <a:t>2. Приклади застосування активних методів навчання (зокрема, моделювання, розв’язання ситуаційних вправ, застосування кейс-технології, ділових ігор), що сприяють отриманню </a:t>
            </a:r>
            <a:r>
              <a:rPr lang="en-US" sz="2400" i="1" dirty="0"/>
              <a:t>soft skills.</a:t>
            </a:r>
            <a:endParaRPr lang="uk-UA" sz="2400" i="1" dirty="0"/>
          </a:p>
          <a:p>
            <a:pPr algn="just"/>
            <a:r>
              <a:rPr lang="uk-UA" sz="2400" i="1" dirty="0"/>
              <a:t>3. Які форми та методи навчання сприяють набуттю соціальних навичок (</a:t>
            </a:r>
            <a:r>
              <a:rPr lang="en-US" sz="2400" i="1" dirty="0"/>
              <a:t>soft skills)? </a:t>
            </a:r>
            <a:r>
              <a:rPr lang="uk-UA" sz="2400" i="1" dirty="0"/>
              <a:t>Варто навести конкретні ОК та відповідні навички.</a:t>
            </a:r>
          </a:p>
          <a:p>
            <a:pPr algn="just"/>
            <a:r>
              <a:rPr lang="uk-UA" sz="2400" i="1" dirty="0"/>
              <a:t>4. Яким чином обираєте методи навчання? Чи запитуєте думку студентів?</a:t>
            </a:r>
          </a:p>
          <a:p>
            <a:pPr algn="just"/>
            <a:r>
              <a:rPr lang="uk-UA" sz="2400" i="1" dirty="0"/>
              <a:t>5. Чи були в опитуванні питання про форми та методи навчання? Чи врахували результати опитувань? Як часто такі опитування відбуваються?</a:t>
            </a:r>
          </a:p>
          <a:p>
            <a:pPr algn="just"/>
            <a:endParaRPr lang="en-US" sz="2400" i="1" dirty="0"/>
          </a:p>
          <a:p>
            <a:pPr algn="just"/>
            <a:endParaRPr lang="uk-UA" sz="2400" i="1" dirty="0"/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Опитування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99178" y="440831"/>
            <a:ext cx="11051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i="1" dirty="0"/>
          </a:p>
          <a:p>
            <a:pPr algn="just"/>
            <a:endParaRPr lang="uk-UA" sz="2400" i="1" dirty="0"/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0C2BA-BB4F-12BB-E8F5-3499BD501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67" t="20296" r="6333" b="9333"/>
          <a:stretch/>
        </p:blipFill>
        <p:spPr>
          <a:xfrm>
            <a:off x="1158240" y="528320"/>
            <a:ext cx="10119360" cy="56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Опитування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99178" y="440831"/>
            <a:ext cx="11051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i="1" dirty="0"/>
          </a:p>
          <a:p>
            <a:pPr algn="just"/>
            <a:endParaRPr lang="uk-UA" sz="2400" i="1" dirty="0"/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03FF0C-228F-8187-B70A-590981F0F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16" t="20296" r="6584" b="9481"/>
          <a:stretch/>
        </p:blipFill>
        <p:spPr>
          <a:xfrm>
            <a:off x="1148081" y="611538"/>
            <a:ext cx="10168820" cy="5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AC59A-9332-D355-A539-FA5F1732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" y="220663"/>
            <a:ext cx="10647680" cy="59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43689" y="440831"/>
            <a:ext cx="1105140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Критерій 4. Навчання і викладання за освітньою програмою</a:t>
            </a:r>
          </a:p>
          <a:p>
            <a:pPr algn="just"/>
            <a:endParaRPr lang="uk-UA" sz="2400" b="1" dirty="0"/>
          </a:p>
          <a:p>
            <a:pPr algn="just"/>
            <a:r>
              <a:rPr lang="uk-UA" sz="2400" dirty="0"/>
              <a:t>Продемонструйте, яким чином форми та </a:t>
            </a:r>
            <a:r>
              <a:rPr lang="uk-UA" sz="2400" i="1" dirty="0">
                <a:solidFill>
                  <a:srgbClr val="FF0000"/>
                </a:solidFill>
              </a:rPr>
              <a:t>методи навчання і викладання</a:t>
            </a:r>
            <a:r>
              <a:rPr lang="uk-UA" sz="2400" dirty="0"/>
              <a:t> на ОП </a:t>
            </a:r>
            <a:r>
              <a:rPr lang="uk-UA" sz="2400" i="1" dirty="0">
                <a:solidFill>
                  <a:srgbClr val="FF0000"/>
                </a:solidFill>
              </a:rPr>
              <a:t>сприяють досягненню програмних результатів навчання.</a:t>
            </a:r>
            <a:r>
              <a:rPr lang="uk-UA" sz="2400" dirty="0"/>
              <a:t> Наведіть посилання на відповідні документи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Продемонструйте, яким чином форми і </a:t>
            </a:r>
            <a:r>
              <a:rPr lang="uk-UA" sz="2400" i="1" dirty="0">
                <a:solidFill>
                  <a:srgbClr val="FF0000"/>
                </a:solidFill>
              </a:rPr>
              <a:t>методи навчання і викладання </a:t>
            </a:r>
            <a:r>
              <a:rPr lang="uk-UA" sz="2400" dirty="0"/>
              <a:t>відповідають вимогам </a:t>
            </a:r>
            <a:r>
              <a:rPr lang="uk-UA" sz="2400" dirty="0" err="1"/>
              <a:t>студентоцентрованого</a:t>
            </a:r>
            <a:r>
              <a:rPr lang="uk-UA" sz="2400" dirty="0"/>
              <a:t> підходу. Яким є </a:t>
            </a:r>
            <a:r>
              <a:rPr lang="uk-UA" sz="2400" i="1" dirty="0">
                <a:solidFill>
                  <a:srgbClr val="FF0000"/>
                </a:solidFill>
              </a:rPr>
              <a:t>рівень задоволеності здобувачів вищої освіти методами навчання і викладання </a:t>
            </a:r>
            <a:r>
              <a:rPr lang="uk-UA" sz="2400" dirty="0"/>
              <a:t>відповідно до результатів опитувань?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Продемонструйте, яким чином забезпечується </a:t>
            </a:r>
            <a:r>
              <a:rPr lang="uk-UA" sz="2400" i="1" dirty="0">
                <a:solidFill>
                  <a:srgbClr val="FF0000"/>
                </a:solidFill>
              </a:rPr>
              <a:t>відповідність методів навчання і викладання</a:t>
            </a:r>
            <a:r>
              <a:rPr lang="uk-UA" sz="2400" dirty="0"/>
              <a:t> на ОП </a:t>
            </a:r>
            <a:r>
              <a:rPr lang="uk-UA" sz="2400" i="1" dirty="0">
                <a:solidFill>
                  <a:srgbClr val="FF0000"/>
                </a:solidFill>
              </a:rPr>
              <a:t>принципам академічної свободи.</a:t>
            </a:r>
          </a:p>
          <a:p>
            <a:pPr algn="just"/>
            <a:endParaRPr lang="uk-UA" sz="2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2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4" y="686434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sz="2400" b="1" dirty="0">
                <a:latin typeface="Arial" charset="0"/>
                <a:ea typeface="+mn-ea"/>
                <a:cs typeface="+mn-cs"/>
              </a:rPr>
              <a:t>Таблиця 3. Матриця відповідності програмних результатів навчання, освітніх компонентів, методів навчання та оцінювання</a:t>
            </a:r>
            <a:r>
              <a:rPr lang="uk-UA" sz="2400" dirty="0">
                <a:latin typeface="Arial" charset="0"/>
                <a:ea typeface="+mn-ea"/>
                <a:cs typeface="+mn-cs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uk-UA" sz="24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B71C5-CAED-E19E-BFAA-8FC24716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9" t="16889" r="29167" b="19407"/>
          <a:stretch/>
        </p:blipFill>
        <p:spPr>
          <a:xfrm>
            <a:off x="1564640" y="1526331"/>
            <a:ext cx="8026400" cy="49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487025"/>
            <a:ext cx="11051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Рекомендації щодо застосування критеріїв оцінювання якості освітньої програми</a:t>
            </a:r>
            <a:r>
              <a:rPr lang="uk-UA" sz="2400" dirty="0"/>
              <a:t>, затверджені Національним агентством із забезпечення якості вищої освіти 17 листопада 2020 року </a:t>
            </a:r>
            <a:r>
              <a:rPr lang="en-US" sz="2400" dirty="0">
                <a:hlinkClick r:id="rId2"/>
              </a:rPr>
              <a:t>http://surl.li/uqggc</a:t>
            </a:r>
            <a:r>
              <a:rPr lang="uk-UA" sz="2400" dirty="0"/>
              <a:t>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i="1" dirty="0">
                <a:solidFill>
                  <a:srgbClr val="FF0000"/>
                </a:solidFill>
              </a:rPr>
              <a:t>Від ЗВО очікуються відповіді на такі питання:</a:t>
            </a:r>
          </a:p>
          <a:p>
            <a:pPr algn="just"/>
            <a:r>
              <a:rPr lang="uk-UA" sz="2400" i="1" dirty="0"/>
              <a:t>Яким формам і методам навчання віддають перевагу на ОП і чому?</a:t>
            </a:r>
          </a:p>
          <a:p>
            <a:pPr algn="just"/>
            <a:endParaRPr lang="uk-UA" sz="2400" i="1" dirty="0"/>
          </a:p>
          <a:p>
            <a:pPr algn="just"/>
            <a:r>
              <a:rPr lang="uk-UA" sz="2400" i="1" dirty="0"/>
              <a:t>Як </a:t>
            </a:r>
            <a:r>
              <a:rPr lang="uk-UA" sz="2400" i="1" dirty="0" err="1"/>
              <a:t>студентоцентрований</a:t>
            </a:r>
            <a:r>
              <a:rPr lang="uk-UA" sz="2400" i="1" dirty="0"/>
              <a:t> підхід реалізується в освітньому процесі, зокрема яким чином вибір форм і методів навчання і викладання відповідає такому підходу?</a:t>
            </a:r>
          </a:p>
          <a:p>
            <a:pPr algn="just"/>
            <a:endParaRPr lang="uk-UA" sz="2400" i="1" dirty="0"/>
          </a:p>
          <a:p>
            <a:pPr algn="just"/>
            <a:r>
              <a:rPr lang="uk-UA" sz="2400" i="1" dirty="0"/>
              <a:t>Як ЗВО забезпечує можливість обрання науково-педагогічними працівниками методів навчання та викладання відповідно до</a:t>
            </a:r>
          </a:p>
          <a:p>
            <a:pPr algn="just"/>
            <a:r>
              <a:rPr lang="uk-UA" sz="2400" i="1" dirty="0"/>
              <a:t>принципів академічної свободи?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487025"/>
            <a:ext cx="11051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Рекомендації щодо застосування критеріїв оцінювання якості освітньої програми</a:t>
            </a:r>
            <a:r>
              <a:rPr lang="uk-UA" sz="2400" dirty="0"/>
              <a:t>, затверджені Національним агентством із забезпечення якості вищої освіти 17 листопада 2020 року </a:t>
            </a:r>
            <a:r>
              <a:rPr lang="en-US" sz="2400" dirty="0">
                <a:hlinkClick r:id="rId2"/>
              </a:rPr>
              <a:t>http://surl.li/uqggc</a:t>
            </a:r>
            <a:r>
              <a:rPr lang="uk-UA" sz="2400" dirty="0"/>
              <a:t>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Методи навчання та викладання </a:t>
            </a:r>
            <a:r>
              <a:rPr lang="uk-UA" sz="2400" dirty="0"/>
              <a:t>мають сприяти </a:t>
            </a:r>
            <a:r>
              <a:rPr lang="uk-UA" sz="2400" i="1" dirty="0">
                <a:solidFill>
                  <a:srgbClr val="FF0000"/>
                </a:solidFill>
              </a:rPr>
              <a:t>досягненню заявлених у ОП цілей та ПРН</a:t>
            </a:r>
            <a:r>
              <a:rPr lang="uk-UA" sz="2400" dirty="0"/>
              <a:t>, відповідати </a:t>
            </a:r>
            <a:r>
              <a:rPr lang="uk-UA" sz="2400" i="1" dirty="0">
                <a:solidFill>
                  <a:srgbClr val="FF0000"/>
                </a:solidFill>
              </a:rPr>
              <a:t>вимогам </a:t>
            </a:r>
            <a:r>
              <a:rPr lang="uk-UA" sz="2400" i="1" dirty="0" err="1">
                <a:solidFill>
                  <a:srgbClr val="FF0000"/>
                </a:solidFill>
              </a:rPr>
              <a:t>студентоцентрованого</a:t>
            </a:r>
            <a:r>
              <a:rPr lang="uk-UA" sz="2400" i="1" dirty="0">
                <a:solidFill>
                  <a:srgbClr val="FF0000"/>
                </a:solidFill>
              </a:rPr>
              <a:t> підходу</a:t>
            </a:r>
            <a:r>
              <a:rPr lang="uk-UA" sz="2400" dirty="0"/>
              <a:t>, та </a:t>
            </a:r>
            <a:r>
              <a:rPr lang="uk-UA" sz="2400" i="1" dirty="0">
                <a:solidFill>
                  <a:srgbClr val="FF0000"/>
                </a:solidFill>
              </a:rPr>
              <a:t>принципам академічної свободи</a:t>
            </a:r>
            <a:r>
              <a:rPr lang="uk-UA" sz="2400" dirty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Парадигмою </a:t>
            </a:r>
            <a:r>
              <a:rPr lang="uk-UA" sz="2400" i="1" dirty="0" err="1">
                <a:solidFill>
                  <a:srgbClr val="FF0000"/>
                </a:solidFill>
              </a:rPr>
              <a:t>студентоцентрованості</a:t>
            </a:r>
            <a:r>
              <a:rPr lang="uk-UA" sz="2400" dirty="0"/>
              <a:t> є підхід, за яким здобувача розглядають як </a:t>
            </a:r>
            <a:r>
              <a:rPr lang="uk-UA" sz="2400" i="1" dirty="0">
                <a:solidFill>
                  <a:srgbClr val="FF0000"/>
                </a:solidFill>
              </a:rPr>
              <a:t>суб’єкта із власними унікальними інтересами, потребами, самодостатнім і відповідальним учасником освітнього процесу</a:t>
            </a:r>
            <a:r>
              <a:rPr lang="uk-UA" sz="2400" dirty="0"/>
              <a:t>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2130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487025"/>
            <a:ext cx="110514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Рекомендації щодо застосування критеріїв оцінювання якості освітньої програми</a:t>
            </a:r>
            <a:r>
              <a:rPr lang="uk-UA" sz="2400" dirty="0"/>
              <a:t>, затверджені Національним агентством із забезпечення якості вищої освіти 17 листопада 2020 року </a:t>
            </a:r>
            <a:r>
              <a:rPr lang="en-US" sz="2400" dirty="0">
                <a:hlinkClick r:id="rId2"/>
              </a:rPr>
              <a:t>http://surl.li/uqggc</a:t>
            </a:r>
            <a:r>
              <a:rPr lang="uk-UA" sz="2400" dirty="0"/>
              <a:t>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Під час виконання навчальних завдань </a:t>
            </a:r>
            <a:r>
              <a:rPr lang="uk-UA" sz="2400" i="1" dirty="0">
                <a:solidFill>
                  <a:srgbClr val="FF0000"/>
                </a:solidFill>
              </a:rPr>
              <a:t>здобувачі освіти мають бути вільними обирати теми для досліджень</a:t>
            </a:r>
            <a:r>
              <a:rPr lang="uk-UA" sz="2400" dirty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Особисті погляди викладачів із тих чи інших питань</a:t>
            </a:r>
            <a:r>
              <a:rPr lang="uk-UA" sz="2400" dirty="0"/>
              <a:t>, формальні чи неформальні інституційні практики </a:t>
            </a:r>
            <a:r>
              <a:rPr lang="uk-UA" sz="2400" i="1" dirty="0">
                <a:solidFill>
                  <a:srgbClr val="FF0000"/>
                </a:solidFill>
              </a:rPr>
              <a:t>не мають бути перешкодою для реалізації здобувачами освіти своєї академічної свободи</a:t>
            </a:r>
            <a:r>
              <a:rPr lang="uk-UA" sz="2400" dirty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Викладачі</a:t>
            </a:r>
            <a:r>
              <a:rPr lang="uk-UA" sz="2400" dirty="0"/>
              <a:t> можуть включати обговорення таких тем до матеріалів своїх дисциплін та </a:t>
            </a:r>
            <a:r>
              <a:rPr lang="uk-UA" sz="2400" i="1" dirty="0">
                <a:solidFill>
                  <a:srgbClr val="FF0000"/>
                </a:solidFill>
              </a:rPr>
              <a:t>вільні у виборі методів навчання та викладання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02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Нормативні документи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781665"/>
            <a:ext cx="11051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Положення про організацію освітнього процесу Національного технічного університету «Дніпровська політехніка», </a:t>
            </a:r>
            <a:r>
              <a:rPr lang="uk-UA" sz="2400" dirty="0"/>
              <a:t>затверджене Вченою радою 25.10.2019 (зі змінами та доповненнями від 28.05.2020 та 07.03.2023, затвердженими Вченою радою університету) </a:t>
            </a:r>
            <a:r>
              <a:rPr lang="en-US" sz="2400" dirty="0">
                <a:hlinkClick r:id="rId2"/>
              </a:rPr>
              <a:t>http://surl.li/uqgig</a:t>
            </a:r>
            <a:r>
              <a:rPr lang="uk-UA" sz="2400" dirty="0"/>
              <a:t>    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/>
              <a:t>Відповідність методів навчання і викладання принципам академічної свободи забезпечується можливістю вибору навчально-педагогічними працівниками методів, форм та способів викладання залежно від цілей та специфіки освітніх компонентів, а також враховуючи рівень підготовки здобувачів.</a:t>
            </a:r>
          </a:p>
        </p:txBody>
      </p:sp>
    </p:spTree>
    <p:extLst>
      <p:ext uri="{BB962C8B-B14F-4D97-AF65-F5344CB8AC3E}">
        <p14:creationId xmlns:p14="http://schemas.microsoft.com/office/powerpoint/2010/main" val="414389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Нормативні документи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99178" y="440831"/>
            <a:ext cx="11051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Рекомендації щодо створення силабусу навчальної дисципліни. Основні вимоги, </a:t>
            </a:r>
            <a:r>
              <a:rPr lang="uk-UA" sz="2400" dirty="0"/>
              <a:t>затверджені Вченою радою 25.06.2020 </a:t>
            </a:r>
            <a:r>
              <a:rPr lang="en-US" sz="2400" dirty="0">
                <a:hlinkClick r:id="rId2"/>
              </a:rPr>
              <a:t>http://surl.li/uqgir</a:t>
            </a:r>
            <a:r>
              <a:rPr lang="uk-UA" sz="2400" dirty="0"/>
              <a:t>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b="1" dirty="0"/>
              <a:t>Додаток 3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Словесні методи навчання</a:t>
            </a:r>
            <a:r>
              <a:rPr lang="uk-UA" sz="2400" i="1" dirty="0"/>
              <a:t>: пояснення, інструктаж, розповідь, бесіда, навчальна дискусія, ілюстрування, демонстрування, самостійне спостереження.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Практичні методи навчання: </a:t>
            </a:r>
            <a:r>
              <a:rPr lang="uk-UA" sz="2400" i="1" dirty="0"/>
              <a:t>вправи, лабораторні роботи, практичні роботи, метод аналізу, метод синтезу, метод порівняння, метод узагальнення, метод конкретизації, метод виокремлення основного.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Інтерактивні стратегії: </a:t>
            </a:r>
            <a:r>
              <a:rPr lang="uk-UA" sz="2400" i="1" dirty="0"/>
              <a:t>виступ, мозковий штурм, обговорення, робота над помилками, опитування.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Діяльність у парах: </a:t>
            </a:r>
            <a:r>
              <a:rPr lang="uk-UA" sz="2400" i="1" dirty="0"/>
              <a:t>учитель і учень, результати іншого, вимушені дебати.</a:t>
            </a:r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8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82205EB-7FE5-4F8D-9943-E59A1671536F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Питання від експертних груп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99178" y="440831"/>
            <a:ext cx="11051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FF0000"/>
                </a:solidFill>
              </a:rPr>
              <a:t>Зустріч зі здобувачами</a:t>
            </a:r>
            <a:endParaRPr lang="uk-UA" sz="2400" i="1" dirty="0"/>
          </a:p>
          <a:p>
            <a:pPr algn="just"/>
            <a:r>
              <a:rPr lang="uk-UA" sz="2400" i="1" dirty="0"/>
              <a:t>1. Яким чином зміст ОП сприяє набуттю соціальних навичок (</a:t>
            </a:r>
            <a:r>
              <a:rPr lang="uk-UA" sz="2400" i="1" dirty="0" err="1"/>
              <a:t>soft</a:t>
            </a:r>
            <a:r>
              <a:rPr lang="uk-UA" sz="2400" i="1" dirty="0"/>
              <a:t> </a:t>
            </a:r>
            <a:r>
              <a:rPr lang="uk-UA" sz="2400" i="1" dirty="0" err="1"/>
              <a:t>skills</a:t>
            </a:r>
            <a:r>
              <a:rPr lang="uk-UA" sz="2400" i="1" dirty="0"/>
              <a:t>)? Які форми та методи навчання сприяли цьому? </a:t>
            </a:r>
          </a:p>
          <a:p>
            <a:pPr algn="just"/>
            <a:r>
              <a:rPr lang="uk-UA" sz="2400" i="1" dirty="0"/>
              <a:t>2. Чи консультуються з вами викладачі щодо форм і методів навчання? Чи враховують вашу думку?</a:t>
            </a:r>
          </a:p>
          <a:p>
            <a:pPr algn="just"/>
            <a:r>
              <a:rPr lang="uk-UA" sz="2400" i="1" dirty="0"/>
              <a:t>3. Чи ви брали участь в опитуванні? Чи були там питання про форми та методи навчання? Чи </a:t>
            </a:r>
            <a:r>
              <a:rPr lang="uk-UA" sz="2400" i="1" dirty="0" err="1"/>
              <a:t>врахувано</a:t>
            </a:r>
            <a:r>
              <a:rPr lang="uk-UA" sz="2400" i="1" dirty="0"/>
              <a:t> результати опитувань? Як часто такі опитування відбуваються?</a:t>
            </a:r>
          </a:p>
          <a:p>
            <a:pPr algn="just"/>
            <a:r>
              <a:rPr lang="uk-UA" sz="2400" i="1" dirty="0"/>
              <a:t>4. Чи можете самостійно обирати теми досліджень? Письмових/</a:t>
            </a:r>
            <a:r>
              <a:rPr lang="uk-UA" sz="2400" i="1" dirty="0" err="1"/>
              <a:t>проєктних</a:t>
            </a:r>
            <a:r>
              <a:rPr lang="uk-UA" sz="2400" i="1" dirty="0"/>
              <a:t> робіт у межах курсів?</a:t>
            </a:r>
          </a:p>
          <a:p>
            <a:pPr algn="just"/>
            <a:endParaRPr lang="en-US" sz="2400" i="1" dirty="0"/>
          </a:p>
          <a:p>
            <a:pPr algn="just"/>
            <a:endParaRPr lang="uk-UA" sz="2400" i="1" dirty="0"/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13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</TotalTime>
  <Words>794</Words>
  <Application>Microsoft Office PowerPoint</Application>
  <PresentationFormat>Широкий екран</PresentationFormat>
  <Paragraphs>84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559</cp:revision>
  <cp:lastPrinted>2018-11-26T14:04:37Z</cp:lastPrinted>
  <dcterms:created xsi:type="dcterms:W3CDTF">2018-01-06T22:34:48Z</dcterms:created>
  <dcterms:modified xsi:type="dcterms:W3CDTF">2024-11-28T21:04:35Z</dcterms:modified>
</cp:coreProperties>
</file>